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258" r:id="rId3"/>
    <p:sldId id="261" r:id="rId4"/>
    <p:sldId id="262" r:id="rId5"/>
    <p:sldId id="263" r:id="rId6"/>
    <p:sldId id="292" r:id="rId7"/>
    <p:sldId id="291" r:id="rId8"/>
    <p:sldId id="264" r:id="rId9"/>
    <p:sldId id="265" r:id="rId10"/>
    <p:sldId id="266" r:id="rId11"/>
    <p:sldId id="259" r:id="rId12"/>
    <p:sldId id="309" r:id="rId13"/>
    <p:sldId id="326" r:id="rId14"/>
    <p:sldId id="268" r:id="rId15"/>
    <p:sldId id="273" r:id="rId16"/>
    <p:sldId id="269" r:id="rId17"/>
    <p:sldId id="293" r:id="rId18"/>
    <p:sldId id="272" r:id="rId19"/>
    <p:sldId id="274" r:id="rId20"/>
    <p:sldId id="270" r:id="rId21"/>
    <p:sldId id="275" r:id="rId22"/>
    <p:sldId id="277" r:id="rId23"/>
    <p:sldId id="278" r:id="rId24"/>
    <p:sldId id="276" r:id="rId25"/>
    <p:sldId id="271" r:id="rId26"/>
    <p:sldId id="280" r:id="rId27"/>
    <p:sldId id="281" r:id="rId28"/>
    <p:sldId id="282" r:id="rId29"/>
    <p:sldId id="283" r:id="rId30"/>
    <p:sldId id="279" r:id="rId31"/>
    <p:sldId id="290" r:id="rId32"/>
    <p:sldId id="286" r:id="rId33"/>
    <p:sldId id="285" r:id="rId34"/>
    <p:sldId id="287" r:id="rId35"/>
    <p:sldId id="325" r:id="rId36"/>
    <p:sldId id="288" r:id="rId37"/>
    <p:sldId id="296" r:id="rId38"/>
    <p:sldId id="295" r:id="rId39"/>
    <p:sldId id="297" r:id="rId40"/>
    <p:sldId id="299" r:id="rId41"/>
    <p:sldId id="298" r:id="rId42"/>
    <p:sldId id="302" r:id="rId43"/>
    <p:sldId id="300" r:id="rId44"/>
    <p:sldId id="301" r:id="rId45"/>
    <p:sldId id="303" r:id="rId46"/>
    <p:sldId id="304" r:id="rId47"/>
    <p:sldId id="305" r:id="rId48"/>
    <p:sldId id="307" r:id="rId49"/>
    <p:sldId id="308" r:id="rId50"/>
    <p:sldId id="310" r:id="rId51"/>
    <p:sldId id="327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3" r:id="rId63"/>
    <p:sldId id="324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789CB-614F-45BB-A777-D055940B66C8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25E30-6A88-486B-A470-0401E47B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5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5E30-6A88-486B-A470-0401E47BB1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7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CE1-4513-4BB6-8C66-3B3CEF7766AF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E07F-515F-48BD-ADF6-69D7C0C23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4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CE1-4513-4BB6-8C66-3B3CEF7766AF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E07F-515F-48BD-ADF6-69D7C0C23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CE1-4513-4BB6-8C66-3B3CEF7766AF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E07F-515F-48BD-ADF6-69D7C0C23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4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CE1-4513-4BB6-8C66-3B3CEF7766AF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E07F-515F-48BD-ADF6-69D7C0C23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7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CE1-4513-4BB6-8C66-3B3CEF7766AF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E07F-515F-48BD-ADF6-69D7C0C23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6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CE1-4513-4BB6-8C66-3B3CEF7766AF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E07F-515F-48BD-ADF6-69D7C0C23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6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CE1-4513-4BB6-8C66-3B3CEF7766AF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E07F-515F-48BD-ADF6-69D7C0C23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2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CE1-4513-4BB6-8C66-3B3CEF7766AF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E07F-515F-48BD-ADF6-69D7C0C23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9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CE1-4513-4BB6-8C66-3B3CEF7766AF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E07F-515F-48BD-ADF6-69D7C0C23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1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CE1-4513-4BB6-8C66-3B3CEF7766AF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E07F-515F-48BD-ADF6-69D7C0C23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2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FCE1-4513-4BB6-8C66-3B3CEF7766AF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E07F-515F-48BD-ADF6-69D7C0C23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8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4FCE1-4513-4BB6-8C66-3B3CEF7766AF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E07F-515F-48BD-ADF6-69D7C0C23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4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http/it.hse.ru/eduwor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xxxx@edu.hse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office365.com/" TargetMode="External"/><Relationship Id="rId2" Type="http://schemas.openxmlformats.org/officeDocument/2006/relationships/hyperlink" Target="http://edumail.hs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xxxx_y@edu.hse.ru" TargetMode="External"/><Relationship Id="rId2" Type="http://schemas.openxmlformats.org/officeDocument/2006/relationships/hyperlink" Target="mailto:asivanov@edu.hse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asivanov_1@edu.hse.r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office365.com/" TargetMode="External"/><Relationship Id="rId2" Type="http://schemas.openxmlformats.org/officeDocument/2006/relationships/hyperlink" Target="http://edumail.hs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ive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t.hse.ru/edu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lms.hse.ru/" TargetMode="External"/><Relationship Id="rId2" Type="http://schemas.openxmlformats.org/officeDocument/2006/relationships/hyperlink" Target="http://mail.outlook365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xxxx@edu.hse.ru" TargetMode="External"/><Relationship Id="rId2" Type="http://schemas.openxmlformats.org/officeDocument/2006/relationships/hyperlink" Target="http://lms.hs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mail.office365.com/" TargetMode="External"/><Relationship Id="rId4" Type="http://schemas.openxmlformats.org/officeDocument/2006/relationships/hyperlink" Target="http://edumail.hse.ru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t.hse.ru/eduwork" TargetMode="External"/><Relationship Id="rId2" Type="http://schemas.openxmlformats.org/officeDocument/2006/relationships/hyperlink" Target="http://www.hse.ru/data/2013/10/07/1280632711/Manual%20for%20users%20ASAV%20module%20Student%20mail%202013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data/2013/10/07/1280632711/Manual%20for%20users%20ASAV%20module%20Student%20mail%202013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.hse.ru/eduwor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t.hse.ru/edu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it.hse.ru/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t.hse.ru/eduwork" TargetMode="External"/><Relationship Id="rId4" Type="http://schemas.openxmlformats.org/officeDocument/2006/relationships/hyperlink" Target="http://it.hse.ru/edustud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22222@hse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edusupport@hse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0818"/>
            <a:ext cx="8819076" cy="416850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46807"/>
            <a:ext cx="6836296" cy="110998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Студенческая</a:t>
            </a:r>
            <a:r>
              <a:rPr lang="ru-RU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почта ВШЭ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7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459" y="1222994"/>
            <a:ext cx="8387148" cy="909862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у группы студентов ящиков Студенческой почты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420888"/>
            <a:ext cx="8640960" cy="424847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ru-RU" sz="20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9" y="2492896"/>
            <a:ext cx="877903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7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222994"/>
            <a:ext cx="7725544" cy="9818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276872"/>
            <a:ext cx="8712968" cy="43204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созданием ящиков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проверить заполнены ли у студентов поля: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студенческого билета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ФИО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802724" cy="936104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студентов, для которых необходимо создать электронные ящики Студенческой почты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3"/>
          <a:stretch/>
        </p:blipFill>
        <p:spPr bwMode="auto">
          <a:xfrm>
            <a:off x="0" y="2348880"/>
            <a:ext cx="91440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492265"/>
          </a:xfrm>
        </p:spPr>
        <p:txBody>
          <a:bodyPr>
            <a:noAutofit/>
          </a:bodyPr>
          <a:lstStyle/>
          <a:p>
            <a:pPr marL="817200" indent="-457200" algn="l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контекстное меню и выбрать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студенческой почтой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3"/>
          <a:stretch/>
        </p:blipFill>
        <p:spPr bwMode="auto">
          <a:xfrm>
            <a:off x="0" y="2689017"/>
            <a:ext cx="9144000" cy="412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r="1586" b="5528"/>
          <a:stretch/>
        </p:blipFill>
        <p:spPr bwMode="auto">
          <a:xfrm>
            <a:off x="2876364" y="5245416"/>
            <a:ext cx="6304148" cy="142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7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222994"/>
            <a:ext cx="8892480" cy="1773958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Дождаться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процесса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почтовых ящиков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результатами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диалоговом окне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сообщения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АСАВ.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3093157"/>
            <a:ext cx="5328592" cy="2640099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4349068" y="4221088"/>
            <a:ext cx="468052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187624"/>
            <a:ext cx="6840760" cy="8732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cs typeface="Times New Roman" panose="02020603050405020304" pitchFamily="18" charset="0"/>
              </a:rPr>
              <a:t>Завершить создание ящиков Студенческой почты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2048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Закрыть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окно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Итогового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сообщения!</a:t>
            </a:r>
            <a:endParaRPr lang="ru-RU" sz="2800" b="1" dirty="0" smtClean="0">
              <a:effectLst/>
              <a:latin typeface="Times New Roman"/>
              <a:ea typeface="Times New Roman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Проверить в колонке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Адрес студенческой почты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наличие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созданн</a:t>
            </a:r>
            <a:r>
              <a:rPr lang="ru-RU" sz="2800" dirty="0" smtClean="0">
                <a:latin typeface="Times New Roman"/>
                <a:ea typeface="Times New Roman"/>
              </a:rPr>
              <a:t>ых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адресов у студентов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pPr marL="360000" indent="0">
              <a:spcBef>
                <a:spcPts val="120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созданных ящиков Студенческой почты программой АСАВ автоматически задаются пароли по умолчанию!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95003"/>
            <a:ext cx="9144000" cy="76584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cs typeface="Times New Roman" panose="02020603050405020304" pitchFamily="18" charset="0"/>
              </a:rPr>
              <a:t>Проверка наличия адресов Студенческой почты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" y="2348880"/>
            <a:ext cx="910418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7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87624"/>
            <a:ext cx="9144000" cy="1233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Где можно найти руководство по работе с модулем Студенческой почты программы АСАВ?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924944"/>
            <a:ext cx="9054244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нструкцию пользователя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АСАВ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модуль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почта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размещена по адресу:</a:t>
            </a:r>
            <a:endParaRPr lang="en-US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http://it.hse.ru/eduwork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87326" cy="1944216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cs typeface="Times New Roman" panose="02020603050405020304" pitchFamily="18" charset="0"/>
              </a:rPr>
              <a:t>Что такое имя Студенческой почты?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295002"/>
            <a:ext cx="9036496" cy="6218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cs typeface="Times New Roman" panose="02020603050405020304" pitchFamily="18" charset="0"/>
              </a:rPr>
              <a:t>Что такое имя ящика Студенческой почты?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536504"/>
          </a:xfrm>
        </p:spPr>
        <p:txBody>
          <a:bodyPr>
            <a:noAutofit/>
          </a:bodyPr>
          <a:lstStyle/>
          <a:p>
            <a:pPr marL="273685" marR="273685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Уникальные Имена электронных ящиков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автоматически программой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АСАВ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ящиков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3685" marR="273685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Имя ящика Студенческой почты выглядит следующим образом: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xxxx@edu.hse.ru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273685" indent="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pPr marL="387985" marR="273685" lvl="1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ru-RU" sz="32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xxxx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регистрационное имя </a:t>
            </a:r>
          </a:p>
          <a:p>
            <a:pPr marL="387985" marR="273685" lvl="1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@edu.hse.ru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доменное имя почтового сервиса. 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222995"/>
            <a:ext cx="7725544" cy="432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Что такое Студенческая почта ВШЭ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почта ВШЭ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служба электронной почты, созданная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сервисов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Ofice365.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 ВШЭ создана для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именного, официального почтового адреса каждому студенту ВШЭ.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рассылок методических и информационных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ВШЭ.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официального канала переписки, между сотрудниками и студентами ВШЭ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доступа к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LMS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студентами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ВШЭ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для адресной рассылки.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сервиса: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://edumail.hse.ru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http://mail.office365.com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676456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cs typeface="Times New Roman" panose="02020603050405020304" pitchFamily="18" charset="0"/>
              </a:rPr>
              <a:t>Как формируются имена ящиков Студенческой почты?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320480"/>
          </a:xfrm>
        </p:spPr>
        <p:txBody>
          <a:bodyPr>
            <a:noAutofit/>
          </a:bodyPr>
          <a:lstStyle/>
          <a:p>
            <a:pPr marL="180000" marR="273685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Регистрационное имя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 создании почтового ящика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автоматически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следующему правилу: </a:t>
            </a:r>
          </a:p>
          <a:p>
            <a:pPr marL="756000" marR="273685" indent="-514350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начале  указываются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40000" marR="273685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ервые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буквы Имени и Отчества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латиницей</a:t>
            </a:r>
            <a:endParaRPr lang="ru-RU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000" marR="273685" indent="-514350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подставляется: </a:t>
            </a:r>
          </a:p>
          <a:p>
            <a:pPr marL="540000" marR="273685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в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транслите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латиницей</a:t>
            </a:r>
            <a:endParaRPr lang="ru-RU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73685" indent="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cs typeface="Times New Roman" panose="02020603050405020304" pitchFamily="18" charset="0"/>
              </a:rPr>
              <a:t>Примеры формирования имени почтового ящика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680520"/>
          </a:xfrm>
        </p:spPr>
        <p:txBody>
          <a:bodyPr>
            <a:noAutofit/>
          </a:bodyPr>
          <a:lstStyle/>
          <a:p>
            <a:pPr marL="180000" marR="273685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000" marR="273685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Семенович Иванов =&gt;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0" marR="273685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asivanov@edu.hse.ru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ящик уже есть, то к имени почтового ящика добавляется цифра: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xxxx_y@edu.hse.ru</a:t>
            </a:r>
            <a:endParaRPr lang="ru-RU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marR="273685" indent="0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000" marR="273685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Семенович Иванов =&gt;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0000" marR="273685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sivanov_1@edu.hse.ru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87624"/>
            <a:ext cx="9144000" cy="9452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/>
                <a:ea typeface="Calibri"/>
                <a:cs typeface="Times New Roman" panose="02020603050405020304" pitchFamily="18" charset="0"/>
              </a:rPr>
              <a:t>Возможные ошибки и проблемы с латинским написанием имен почтовых ящиков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студентов РФ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почтового ящика после перевода с кириллического написания в  латиницу может не совпадать с написанием указанным в международных документах и привычным студентам виде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иностранных студентов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почтового ящика всегда будет отличным, от данных указанных в документах иностранных студентов, иметь не корректное написания ФИО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двойного перевода: 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0" indent="0"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Латиница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Кириллица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87624"/>
            <a:ext cx="9144000" cy="9452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/>
                <a:ea typeface="Calibri"/>
                <a:cs typeface="Times New Roman" panose="02020603050405020304" pitchFamily="18" charset="0"/>
              </a:rPr>
              <a:t>Можно ли исправить ошибки в латинском написании имен почтовых ящиков?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581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НЕТ!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программа АСАВ не поддерживает переименование и изменение наименования почтовых ящиков Студенческой почты. </a:t>
            </a:r>
          </a:p>
          <a:p>
            <a:pPr marL="360000" indent="0">
              <a:spcBef>
                <a:spcPts val="180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имени почтового ящика происходит автоматически используя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 в кириллическом написание и последующем автоматическом переводе в латинский эквивалент по алгоритму запрограммированному в программе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87326" cy="1944216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cs typeface="Times New Roman" panose="02020603050405020304" pitchFamily="18" charset="0"/>
              </a:rPr>
              <a:t>Что такое </a:t>
            </a:r>
            <a:r>
              <a:rPr lang="ru-RU" sz="3600" b="1" dirty="0" smtClean="0">
                <a:cs typeface="Times New Roman" panose="02020603050405020304" pitchFamily="18" charset="0"/>
              </a:rPr>
              <a:t>пароль </a:t>
            </a:r>
            <a:r>
              <a:rPr lang="ru-RU" sz="3600" b="1" dirty="0" smtClean="0">
                <a:cs typeface="Times New Roman" panose="02020603050405020304" pitchFamily="18" charset="0"/>
              </a:rPr>
              <a:t>по умолчанию  Студенческой почты?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222994"/>
            <a:ext cx="7725544" cy="9098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cs typeface="Times New Roman" panose="02020603050405020304" pitchFamily="18" charset="0"/>
              </a:rPr>
              <a:t>Что такое пароли по умолчанию сервиса Студенческой почты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348880"/>
            <a:ext cx="8424936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Пароли по умолчанию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ящиков Студенческой почты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360000" indent="0">
              <a:spcBef>
                <a:spcPts val="120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пароли, которые генерируются по определенным правилам и задаются автоматически программой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АСАВ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создании новых электронных ящиков и восстановлении паролей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сотрудниками учебных частей.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22994"/>
            <a:ext cx="9144000" cy="8378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Какой пароль по умолчанию присваивается ящикам Студенческой почты программой АСАВ?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76872"/>
            <a:ext cx="8291264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ароль по умолчанию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 состоит из:</a:t>
            </a:r>
          </a:p>
          <a:p>
            <a:pPr marL="180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 дополнительных символов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 номера студенческого билета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8 символов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Symbol"/>
              <a:buChar char="Þ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студенческого билета: </a:t>
            </a:r>
          </a:p>
          <a:p>
            <a:pPr marL="0" indent="0" algn="ct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116--21/09-166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>
              <a:buFont typeface="Symbol"/>
              <a:buChar char="Þ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генерированный пароль ящика студенческой почты: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1162109166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22994"/>
            <a:ext cx="9144000" cy="8378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Какой пароль по умолчанию присваивается ящикам Студенческой почты программой АСАВ?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276872"/>
            <a:ext cx="9054244" cy="4464496"/>
          </a:xfrm>
        </p:spPr>
        <p:txBody>
          <a:bodyPr>
            <a:noAutofit/>
          </a:bodyPr>
          <a:lstStyle/>
          <a:p>
            <a:pPr marL="36000" indent="0">
              <a:buNone/>
            </a:pP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количество цифр в номере студенческого билета меньше 5и!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000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огда недостающее количество цифр номера студенческого билета дополняется нулями (до 5 цифр) в начале цифр студенческого билета, после блока дополнительных символов.</a:t>
            </a:r>
          </a:p>
          <a:p>
            <a:pPr marL="900000" indent="0">
              <a:spcBef>
                <a:spcPts val="180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00000">
              <a:buFont typeface="Symbol"/>
              <a:buChar char="Þ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студенческого билета: </a:t>
            </a:r>
          </a:p>
          <a:p>
            <a:pPr marL="900000" indent="0" algn="ctr">
              <a:buNone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7254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marL="900000">
              <a:buFont typeface="Symbol"/>
              <a:buChar char="Þ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генерированный пароль ящика студенческой почты: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00000" indent="0" algn="ctr">
              <a:buNone/>
            </a:pPr>
            <a:r>
              <a:rPr lang="en-US" sz="28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7254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22994"/>
            <a:ext cx="9144000" cy="8378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Какой пароль по умолчанию присваивается ящикам Студенческой почты программой АСАВ?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pPr marL="720000">
              <a:spcBef>
                <a:spcPts val="18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дополнительных символов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начинается с заглавной буквы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>
              <a:spcBef>
                <a:spcPts val="24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блока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номере студенческого билета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только цифры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Другие символы, используемые в номерах студенческих билетов,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7100" indent="0">
              <a:spcBef>
                <a:spcPts val="180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          </a:t>
            </a:r>
            <a:r>
              <a:rPr lang="ru-RU" sz="2800" b="1" i="1" dirty="0" smtClean="0"/>
              <a:t>116--21/09-166 </a:t>
            </a:r>
            <a:r>
              <a:rPr lang="ru-RU" sz="2800" b="1" i="1" dirty="0" smtClean="0">
                <a:sym typeface="Wingdings" panose="05000000000000000000" pitchFamily="2" charset="2"/>
              </a:rPr>
              <a:t></a:t>
            </a:r>
            <a:r>
              <a:rPr lang="en-US" sz="2800" b="1" i="1" dirty="0" smtClean="0">
                <a:sym typeface="Wingdings" panose="05000000000000000000" pitchFamily="2" charset="2"/>
              </a:rPr>
              <a:t> </a:t>
            </a:r>
            <a:r>
              <a:rPr lang="ru-RU" sz="2800" b="1" i="1" dirty="0" smtClean="0">
                <a:effectLst/>
              </a:rPr>
              <a:t>1162109166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87326" cy="1944216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cs typeface="Times New Roman" panose="02020603050405020304" pitchFamily="18" charset="0"/>
              </a:rPr>
              <a:t>Как начать студенту работу с сервисом Студенческой почты?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367010"/>
            <a:ext cx="9144000" cy="6938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cs typeface="Times New Roman" panose="02020603050405020304" pitchFamily="18" charset="0"/>
              </a:rPr>
              <a:t>Информация о службе Студенческой почты ВШЭ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электронных ящиков Студенческой почты ВШЭ на 21.10.2013г.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38 868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ящиков.</a:t>
            </a:r>
          </a:p>
          <a:p>
            <a:pPr marL="0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222995"/>
            <a:ext cx="8172400" cy="83785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Как начать работать студенту </a:t>
            </a:r>
            <a:r>
              <a:rPr lang="ru-RU" sz="2800" b="1" dirty="0" smtClean="0">
                <a:cs typeface="Times New Roman" panose="02020603050405020304" pitchFamily="18" charset="0"/>
              </a:rPr>
              <a:t>с сервисом Студенческой почты</a:t>
            </a:r>
            <a:r>
              <a:rPr lang="ru-RU" sz="2800" b="1" dirty="0" smtClean="0">
                <a:cs typeface="Times New Roman" panose="02020603050405020304" pitchFamily="18" charset="0"/>
              </a:rPr>
              <a:t>?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6531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адрес студенческой почты и пароль в учебной части по месту своего обучения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страницу сервиса Студенческой почты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первый вход на странице службы Студенческой почты и изменить пароль по умолчанию на свой пароль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войти в службу Студенческой почты введя свой почтовый ящик и новый пароль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996952"/>
            <a:ext cx="6264696" cy="1944216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cs typeface="Times New Roman" panose="02020603050405020304" pitchFamily="18" charset="0"/>
              </a:rPr>
              <a:t>Как войти на сервер Студенческой почты?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295003"/>
            <a:ext cx="7725544" cy="54982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войти в Студенческую почту?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032448"/>
          </a:xfrm>
        </p:spPr>
        <p:txBody>
          <a:bodyPr>
            <a:noAutofit/>
          </a:bodyPr>
          <a:lstStyle/>
          <a:p>
            <a:pPr marL="36000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работы с сервисом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студенту необходимо перейти по одной из ссылок используя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Browser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0">
              <a:spcBef>
                <a:spcPts val="0"/>
              </a:spcBef>
            </a:pPr>
            <a:r>
              <a:rPr lang="en-US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http://edumail.hse.ru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0">
              <a:lnSpc>
                <a:spcPct val="200000"/>
              </a:lnSpc>
              <a:spcBef>
                <a:spcPts val="0"/>
              </a:spcBef>
            </a:pPr>
            <a:r>
              <a:rPr lang="en-US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http://mail.office365.com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22995"/>
            <a:ext cx="9144000" cy="54982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cs typeface="Times New Roman" panose="02020603050405020304" pitchFamily="18" charset="0"/>
              </a:rPr>
              <a:t>Окно сервиса Студенческой почты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1" y="1988840"/>
            <a:ext cx="8702998" cy="44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29614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Какие программы </a:t>
            </a:r>
            <a:r>
              <a:rPr lang="ru-RU" sz="3200" b="1" dirty="0"/>
              <a:t>позволяют </a:t>
            </a:r>
            <a:r>
              <a:rPr lang="ru-RU" sz="3200" b="1" dirty="0" smtClean="0"/>
              <a:t>студенту работать </a:t>
            </a:r>
            <a:r>
              <a:rPr lang="ru-RU" sz="3200" b="1" dirty="0"/>
              <a:t>с </a:t>
            </a:r>
            <a:r>
              <a:rPr lang="ru-RU" sz="3200" b="1" dirty="0" smtClean="0"/>
              <a:t>сервисами Студенческой почты?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51720" y="2564904"/>
            <a:ext cx="5040560" cy="2880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browser: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Explorer ver. 8-12, </a:t>
            </a:r>
          </a:p>
          <a:p>
            <a:pPr lvl="1">
              <a:spcBef>
                <a:spcPts val="0"/>
              </a:spcBef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Chrome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Outlook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*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58924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использования необходимо выполнить процедуру Первого входа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87326" cy="1728192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/>
              <a:t>Для чего нужна процедура первого входа на сервер Студенческой почты ?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22995"/>
            <a:ext cx="9144000" cy="112588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Для чего нужна процедура Первого входа в сервисе Студенческой почты?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492896"/>
            <a:ext cx="8892480" cy="41044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первого входа в службу Студенческой почты у студента: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Измениться пароль от его почтового ящика Студенческой почты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Появиться возможность работы с сервисом Студенческой почты используя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Browser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другие программы для работы с электронной почтой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22995"/>
            <a:ext cx="9144000" cy="54982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Диалоговое окно смены пароля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927821" cy="482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2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222995"/>
            <a:ext cx="8946740" cy="126990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Основные ошибки допускаемые при выполнении процедуры Первого входа на сервере Студенческой почты?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4293096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дополнительных символов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пишут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маленькой буквы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пароля используют только цифры номера студенческого билета без блока дополнительных символов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(сейчас используется в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иалоговое окно смены пароля по умолчанию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введя новый пароль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изменения пароля не учитывают регистр или раскладку клавиатуры.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Забывают пароль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Пытаются зарегистрироваться по старому адресу службы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LiveEdu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http://Live.com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000" indent="0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222995"/>
            <a:ext cx="8748464" cy="148592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Основные </a:t>
            </a:r>
            <a:r>
              <a:rPr lang="ru-RU" sz="2800" b="1" dirty="0"/>
              <a:t>ошибки допускаемые при выполнении процедуры Первого входа на сервере Студенческой почты?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996952"/>
            <a:ext cx="9144000" cy="3024336"/>
          </a:xfrm>
        </p:spPr>
        <p:txBody>
          <a:bodyPr>
            <a:noAutofit/>
          </a:bodyPr>
          <a:lstStyle/>
          <a:p>
            <a:pPr marL="1800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54000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первом входе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Студенческую почту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выше перечисленные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3-5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студентам необходимо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Восстановления пароля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обратившись для этого в учебную часть по месту своего обучения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50986"/>
            <a:ext cx="9144000" cy="9098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Основные функции поддержки работы сервиса Студенческой почты ВШЭ со стороны ДИТ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76872"/>
            <a:ext cx="8291264" cy="4392488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работы модуля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АСАВ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оказание консультативных услуг сотрудникам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ВШЭ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работе с сервисами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актуальной информацией о работе сервиса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адресу: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http://It.hse.ru/edu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222995"/>
            <a:ext cx="8676456" cy="90986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Почему не подходят пароли сервиса </a:t>
            </a:r>
            <a:r>
              <a:rPr lang="en-US" sz="2800" b="1" dirty="0" smtClean="0"/>
              <a:t>LMS </a:t>
            </a:r>
            <a:r>
              <a:rPr lang="ru-RU" sz="2800" b="1" dirty="0" smtClean="0"/>
              <a:t>к Студенческой почте и на оборот?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653136"/>
          </a:xfrm>
        </p:spPr>
        <p:txBody>
          <a:bodyPr>
            <a:noAutofit/>
          </a:bodyPr>
          <a:lstStyle/>
          <a:p>
            <a:pPr marL="637200" indent="-45720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ервисы: </a:t>
            </a:r>
          </a:p>
          <a:p>
            <a:pPr marL="1037250" lvl="1" indent="-457200">
              <a:spcBef>
                <a:spcPts val="0"/>
              </a:spcBef>
            </a:pP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 (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http://mail.outlook365.com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7250" lvl="1" indent="-457200">
              <a:spcBef>
                <a:spcPts val="0"/>
              </a:spcBef>
            </a:pP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LMS (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http://lms.hse.ru/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000" lvl="1" indent="0"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независимыми системами и не связаны между собой</a:t>
            </a:r>
          </a:p>
          <a:p>
            <a:pPr marL="52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Пароли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регистрации в сервисах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разные и осуществляются на разных серверах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lvl="1" indent="0">
              <a:spcBef>
                <a:spcPts val="120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pPr marL="180000" lvl="1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Общим, для двух систем является только: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000" lvl="1" indent="0" algn="ctr">
              <a:spcBef>
                <a:spcPts val="60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Студенческой почты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80000" lvl="1" indent="0">
              <a:spcBef>
                <a:spcPts val="60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используется в качестве Регистрационного имени пользователя.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222995"/>
            <a:ext cx="8748464" cy="90986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Порядок регистрации студентов в сервисах </a:t>
            </a:r>
            <a:r>
              <a:rPr lang="en-US" sz="2800" b="1" dirty="0" smtClean="0"/>
              <a:t>LMS </a:t>
            </a:r>
            <a:r>
              <a:rPr lang="ru-RU" sz="2800" b="1" dirty="0" smtClean="0"/>
              <a:t>и </a:t>
            </a:r>
            <a:r>
              <a:rPr lang="ru-RU" sz="2800" b="1" dirty="0" smtClean="0"/>
              <a:t>Студенческая почта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653136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студентам необходимо перейти по адресу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http://lms.hse.ru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ввести свои учетные данные: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Логин: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Адрес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xxxx@edu.hse.ru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Пароль: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Пароль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LMS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Номер Студенческого билета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>
              <a:buFont typeface="Wingdings" pitchFamily="2" charset="2"/>
              <a:buChar char="Ø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на сервер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студентам необходимо перейти по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http://edumail.hse.ru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://mail.office365.com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Логин: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 Адрес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xxxx@edu.hse.ru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Пароль: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+Цифры номера студенческого билета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512" y="1196752"/>
            <a:ext cx="9144000" cy="115212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Почему у студента не подходит пароль к </a:t>
            </a:r>
            <a:r>
              <a:rPr lang="ru-RU" sz="2800" b="1" dirty="0" smtClean="0"/>
              <a:t>Студенческой почте при повторном входе или не работает </a:t>
            </a:r>
            <a:r>
              <a:rPr lang="en-US" sz="2800" b="1" dirty="0" smtClean="0"/>
              <a:t>Outlook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3960440"/>
          </a:xfrm>
        </p:spPr>
        <p:txBody>
          <a:bodyPr>
            <a:noAutofit/>
          </a:bodyPr>
          <a:lstStyle/>
          <a:p>
            <a:pPr marL="522900"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не выполнил процедуру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входа на сервер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пароль по умолчанию</a:t>
            </a:r>
          </a:p>
          <a:p>
            <a:pPr marL="522900"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осуществил первичный вход, используя пароль по умолчанию, но новый пароль не задал, а окно браузера закрыл</a:t>
            </a:r>
            <a:endParaRPr lang="ru-RU" sz="2400" dirty="0"/>
          </a:p>
          <a:p>
            <a:pPr marL="522900"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изменения пароля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не учитывал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 или раскладку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клавиатуры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2900"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Забыл пароль, который задал при первом входе на сервер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2900"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не доступен почтовый сервис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Office365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7200" indent="-457200">
              <a:spcBef>
                <a:spcPts val="0"/>
              </a:spcBef>
              <a:spcAft>
                <a:spcPts val="120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2880320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/>
              <a:t>Как сотрудники учебной части могут помочь студентам восстановить пароль доступа к почтовому ящику студенческой почты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2961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 КАКИХ СЛУЧАЯХ ТРЕБУЕТЬСЯ ВОССТАНАВЛИВАТЬ ПАРОЛЬ ПО УМОЛЧАНИЮ ОТ ЯЩИКОВ СТУДЕНЧЕСКОЙ ПОЧТЫ?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852936"/>
            <a:ext cx="8424936" cy="30243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от ящика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подходит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Забыл пароль, который задал при первом входе на сервер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туденческой почты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осуществил первичный вход, используя пароль по умолчанию, но новый пароль не задал, а окно браузера закрыл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08012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КАК СТУДЕНТ МОЖЕТ ВОССТАНОВИТЬ ПАРОЛЬ ПО УМОЛЧАНИЮ ОТ ЯЩИКОВ СТУДЕНЧЕСКОЙ ПОЧТЫ?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2016224"/>
          </a:xfrm>
        </p:spPr>
        <p:txBody>
          <a:bodyPr>
            <a:noAutofit/>
          </a:bodyPr>
          <a:lstStyle/>
          <a:p>
            <a:pPr marL="3600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момент, студент может восстановить пароль по умолчанию от ящика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только:</a:t>
            </a:r>
          </a:p>
          <a:p>
            <a:pPr marL="0" indent="0" algn="ctr"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Обратившись в учебную часть по месту учебы!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296144"/>
          </a:xfrm>
        </p:spPr>
        <p:txBody>
          <a:bodyPr>
            <a:noAutofit/>
          </a:bodyPr>
          <a:lstStyle/>
          <a:p>
            <a:r>
              <a:rPr lang="ru-RU" sz="2800" b="1" dirty="0"/>
              <a:t>КАК СОТРУДНИКИ УЧЕБНОЙ ЧАСТИ МОГУТ ПОМОЧЬ СТУДЕНТАМ ВОССТАНОВИТЬ ПАРОЛЬ ДОСТУПА К ПОЧТОВОМУ ЯЩИКУ СТУДЕНЧЕСКОЙ ПОЧТЫ ВШЭ?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3068960"/>
            <a:ext cx="9144000" cy="2160240"/>
          </a:xfrm>
        </p:spPr>
        <p:txBody>
          <a:bodyPr>
            <a:noAutofit/>
          </a:bodyPr>
          <a:lstStyle/>
          <a:p>
            <a:pPr marL="3600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процедуру восстановления пароля по умолчанию, сотрудники учебных частей могут воспользовавшись программой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АСАВ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форма: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Студенты-личные данные</a:t>
            </a:r>
            <a:endParaRPr lang="ru-RU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72819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ГДЕ СОТРУДНИКИ УЧЕБНЫХ ЧАСТЕЙ  МОГУТ  ОЗНАКОМИТЬСЯ С ИНСТРУКЦИЕЙ ПО ВОССТАНОВЛЕНИЮ ПАРОЛЯ </a:t>
            </a:r>
            <a:r>
              <a:rPr lang="ru-RU" sz="2800" b="1" dirty="0"/>
              <a:t>ДОСТУПА К ПОЧТОВОМУ ЯЩИКУ СТУДЕНЧЕСКОЙ ПОЧТЫ ВШЭ?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924944"/>
            <a:ext cx="9144000" cy="3933056"/>
          </a:xfrm>
        </p:spPr>
        <p:txBody>
          <a:bodyPr>
            <a:noAutofit/>
          </a:bodyPr>
          <a:lstStyle/>
          <a:p>
            <a:pPr marL="3600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Подробно, процесс восстановления паролей в программе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АСАВ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 ящиков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описан в: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endParaRPr lang="ru-RU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инструкции пользователя АСАВ, модуль Студенческая почта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выложена по адресу: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http://it.hse.ru/eduwork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2880320"/>
          </a:xfrm>
        </p:spPr>
        <p:txBody>
          <a:bodyPr>
            <a:noAutofit/>
          </a:bodyPr>
          <a:lstStyle/>
          <a:p>
            <a:pPr lvl="0"/>
            <a:r>
              <a:rPr lang="ru-RU" sz="3600" b="1" dirty="0"/>
              <a:t>КАК </a:t>
            </a:r>
            <a:r>
              <a:rPr lang="ru-RU" sz="3600" b="1" dirty="0" smtClean="0"/>
              <a:t>ВОССТАНОВИТЬ </a:t>
            </a:r>
            <a:r>
              <a:rPr lang="ru-RU" sz="3600" b="1" dirty="0"/>
              <a:t>ПАРОЛЬ </a:t>
            </a:r>
            <a:r>
              <a:rPr lang="ru-RU" sz="3600" b="1" dirty="0" smtClean="0"/>
              <a:t>ПО УМОЛЧАНИЮ ДЛЯ ЯЩИКА </a:t>
            </a:r>
            <a:r>
              <a:rPr lang="ru-RU" sz="3600" b="1" dirty="0"/>
              <a:t>СТУДЕНЧЕСКОЙ </a:t>
            </a:r>
            <a:r>
              <a:rPr lang="ru-RU" sz="3600" b="1" dirty="0" smtClean="0"/>
              <a:t>ПОЧТЫ?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274688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работы: необходимо запустить программу АСАВ и открыть форму: Студенты – личные данные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1440"/>
            <a:ext cx="3215136" cy="434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95502"/>
            <a:ext cx="6529938" cy="341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3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87326" cy="194421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 сотрудники учебной части могут помочь студентам начать работу с сервисом студенческой почты ВШЭ? 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222994"/>
            <a:ext cx="8964488" cy="1197894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студентов для которых необходимо восстановить  пароль по умолчанию для ящиков Студенческой почты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3"/>
          <a:stretch/>
        </p:blipFill>
        <p:spPr bwMode="auto">
          <a:xfrm>
            <a:off x="179512" y="2420888"/>
            <a:ext cx="876494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2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492265"/>
          </a:xfrm>
        </p:spPr>
        <p:txBody>
          <a:bodyPr>
            <a:noAutofit/>
          </a:bodyPr>
          <a:lstStyle/>
          <a:p>
            <a:pPr marL="817200" indent="-457200" algn="l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контекстное меню и выбрать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студенческой почтой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Восстановить пароль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3"/>
          <a:stretch/>
        </p:blipFill>
        <p:spPr bwMode="auto">
          <a:xfrm>
            <a:off x="0" y="2689017"/>
            <a:ext cx="9144000" cy="412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/>
          <a:stretch/>
        </p:blipFill>
        <p:spPr bwMode="auto">
          <a:xfrm>
            <a:off x="2195736" y="5373216"/>
            <a:ext cx="6913116" cy="113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0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222994"/>
            <a:ext cx="8589640" cy="1773958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Дождаться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процесса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Восстановления пароля по умолчанию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результатами в диалоговом окне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сообщения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3093157"/>
            <a:ext cx="5328592" cy="264009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4392488" cy="255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87624"/>
            <a:ext cx="9144000" cy="94523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Завершить Восстановление паролей по умолчанию для ящиков Студенческой почты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5516" y="2420888"/>
            <a:ext cx="8712968" cy="403244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Закрыть окно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Итогового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сообщения</a:t>
            </a:r>
          </a:p>
          <a:p>
            <a:pPr marL="0" indent="0" algn="just">
              <a:spcBef>
                <a:spcPts val="4200"/>
              </a:spcBef>
              <a:buNone/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>Для </a:t>
            </a:r>
            <a:r>
              <a:rPr lang="ru-RU" sz="2800" b="1" dirty="0" smtClean="0">
                <a:latin typeface="Times New Roman"/>
                <a:ea typeface="Times New Roman"/>
              </a:rPr>
              <a:t>электронных ящиков выбранных студентов будет задан стандартный пароль по умолчанию!</a:t>
            </a:r>
            <a:endParaRPr lang="ru-RU" sz="2800" b="1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59632"/>
            <a:ext cx="9144000" cy="13772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Ошибки допускаемые при Восстановление паролей по умолчанию для ящиков Студенческой почты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708920"/>
            <a:ext cx="8712968" cy="40324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сотрудник учебной части 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проверки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осуществил успешный вход на сервере Студенческой почты введя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 студента и пароль по умолчанию на сервере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завершения операции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Восстановления паролей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данной операции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сотруднику учебной части необходимо повторить операцию Восстановления пароля по умолчанию в программе АСАВ!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2880320"/>
          </a:xfrm>
        </p:spPr>
        <p:txBody>
          <a:bodyPr>
            <a:noAutofit/>
          </a:bodyPr>
          <a:lstStyle/>
          <a:p>
            <a:pPr lvl="0"/>
            <a:r>
              <a:rPr lang="ru-RU" sz="3600" b="1" dirty="0"/>
              <a:t>КАК </a:t>
            </a:r>
            <a:r>
              <a:rPr lang="ru-RU" sz="3600" b="1" dirty="0" smtClean="0"/>
              <a:t>ОРГАНИЗОВАТЬ АДРЕСНУЮ ПОЧТОВУЮ РАССЫЛКУ СТУДЕНТАМ ИСПОЛЬЗУЯ ПРОГРАММУ АСАВ, МОДУЛЬ СТУДЕНЧЕСКОЙ ПОЧТЫ?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87624"/>
            <a:ext cx="9144000" cy="101724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 КАКИЕ АДРЕСА ВОЗМОЖНА ПОЧТОВАЯ РАССЫЛКА СТУДЕНТАМ ИЗ ПРОГРАММЫ АСАВ?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65313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одуль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организовать 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очтовую рассылку 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адресам электронной почты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указанных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закладке: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– личные данные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рассылка, может быть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осуществлена 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адресам: </a:t>
            </a:r>
          </a:p>
          <a:p>
            <a:pPr marL="90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 </a:t>
            </a:r>
          </a:p>
          <a:p>
            <a:pPr marL="90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Альтернативным адресам </a:t>
            </a:r>
          </a:p>
          <a:p>
            <a:pPr marL="90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адресам зарегистрированных у студента в программе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6938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ПОРЯДОК ДЕЙСТВИЙ ДЛЯ ОРГАНИЗАЦИИ ПОЧТОВОЙ РАСЫЛКИ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25196" y="1988840"/>
            <a:ext cx="843343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программу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–личные данные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студентов почтовой рассылки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контекстное меню и выбрать пункт: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почтовое сообщение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890" y="4221086"/>
            <a:ext cx="4005318" cy="25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68760"/>
            <a:ext cx="4139952" cy="151216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ПОРЯДОК ДЕЙСТВИЙ ДЛЯ ОРГАНИЗАЦИИ ПОЧТОВОЙ РАСЫЛКИ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0" y="2780928"/>
            <a:ext cx="4427984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открывшеюся форму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почтовое сообщение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нажать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Дождаться завершения процесса рассылки программы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закрыть итоговое сообщение ознакомившись с результатом работы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427984" y="1268760"/>
            <a:ext cx="4608512" cy="54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367010"/>
            <a:ext cx="9144000" cy="76584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ПОРЯДОК ДЕЙСТВИЙ ДЛЯ ОРГАНИЗАЦИИ ПОЧТОВОЙ РАСЫЛКИ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0" y="2132856"/>
            <a:ext cx="91440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l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effectLst/>
              </a:rPr>
              <a:t>Подробно, процесс </a:t>
            </a:r>
            <a:r>
              <a:rPr lang="ru-RU" sz="2800" dirty="0" smtClean="0"/>
              <a:t>организации почтовой рассылки </a:t>
            </a:r>
            <a:r>
              <a:rPr lang="ru-RU" sz="2800" dirty="0" smtClean="0">
                <a:effectLst/>
              </a:rPr>
              <a:t>в программе </a:t>
            </a:r>
            <a:r>
              <a:rPr lang="ru-RU" sz="2800" b="1" dirty="0" smtClean="0">
                <a:effectLst/>
              </a:rPr>
              <a:t>АСАВ</a:t>
            </a:r>
            <a:r>
              <a:rPr lang="ru-RU" sz="2800" dirty="0" smtClean="0">
                <a:effectLst/>
              </a:rPr>
              <a:t>, </a:t>
            </a:r>
            <a:r>
              <a:rPr lang="ru-RU" sz="2800" dirty="0" smtClean="0"/>
              <a:t>на электронные почтовые </a:t>
            </a:r>
            <a:r>
              <a:rPr lang="ru-RU" sz="2800" dirty="0" smtClean="0">
                <a:effectLst/>
              </a:rPr>
              <a:t>ящики студентов, </a:t>
            </a:r>
            <a:r>
              <a:rPr lang="ru-RU" sz="2800" dirty="0" smtClean="0">
                <a:effectLst/>
              </a:rPr>
              <a:t>описан в: </a:t>
            </a:r>
            <a:r>
              <a:rPr lang="ru-RU" sz="2800" dirty="0" smtClean="0">
                <a:effectLst/>
                <a:hlinkClick r:id="rId3"/>
              </a:rPr>
              <a:t> </a:t>
            </a:r>
            <a:endParaRPr lang="ru-RU" sz="2800" dirty="0" smtClean="0">
              <a:effectLst/>
            </a:endParaRPr>
          </a:p>
          <a:p>
            <a:pPr marL="360000" algn="l">
              <a:spcBef>
                <a:spcPts val="0"/>
              </a:spcBef>
              <a:spcAft>
                <a:spcPts val="1200"/>
              </a:spcAft>
            </a:pPr>
            <a:r>
              <a:rPr lang="ru-RU" sz="2800" b="1" dirty="0" smtClean="0">
                <a:effectLst/>
              </a:rPr>
              <a:t>Кратк</a:t>
            </a:r>
            <a:r>
              <a:rPr lang="ru-RU" sz="2800" b="1" dirty="0" smtClean="0"/>
              <a:t>ой</a:t>
            </a:r>
            <a:r>
              <a:rPr lang="ru-RU" sz="2800" b="1" dirty="0" smtClean="0">
                <a:effectLst/>
              </a:rPr>
              <a:t> инструкции пользователя АСАВ, модуль Студенческая почта</a:t>
            </a:r>
            <a:r>
              <a:rPr lang="ru-RU" sz="2800" dirty="0" smtClean="0">
                <a:effectLst/>
              </a:rPr>
              <a:t>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0000" algn="l"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выложена по адресу: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>
              <a:spcBef>
                <a:spcPts val="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http://it.hse.ru/eduwork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59632"/>
            <a:ext cx="9144000" cy="108924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студенты ВШЭ могли начала работу с сервисом Студенческой почты, сотрудникам учебных частей необходимо: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348880"/>
            <a:ext cx="8291264" cy="432048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почтовый ящик для студентов в программе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Выдать студентам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Почтового ящика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цифры студенческого билета), для работы с сервисом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почта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студенту ознакомиться с инструкцией работы с сервисом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размещенной по адресу: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http://it.hse.ru/edu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2880320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/>
              <a:t>ГДЕ ПОСМОТРЕТЬ СПРАВОЧНУЮ ИНФОРМАЦИЮ О РАБОТЕ  СЕРВИСА СТУДЕНЧЕСКОЙ ПОЧТЫ?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76584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ИНОРМАЦИОННАЯ СТРАНИЦА СЕРВИСА СТУДЕНЧЕСКОЙ ПОЧТЫ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0" y="2420888"/>
            <a:ext cx="9144000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l"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актуальной информация о работе сервиса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 посетить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страницу службы поддержки на сайта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раздел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почта xxx@edu.hse.ru (MS Office 365)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0000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http://it.hse.ru/edu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информация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для:</a:t>
            </a:r>
          </a:p>
          <a:p>
            <a:pPr marL="1080000" algn="l"/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  Студентов: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http://it.hse.ru/edustud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учебных частей: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http://it.hse.ru/eduwork</a:t>
            </a:r>
            <a:endParaRPr lang="ru-RU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l">
              <a:spcBef>
                <a:spcPts val="0"/>
              </a:spcBef>
              <a:spcAft>
                <a:spcPts val="1200"/>
              </a:spcAf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2961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КУДА ОБРАЩАТЬСЯ В СЛУЧАЕ ВОЗНИКНОВЕНИЯ ВОПРОСОВ  И ОШИБОК В РАБОТЕ СЕРВИСА СТУДЕНЧЕСКОЙ ПОЧТЫ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0" y="2492896"/>
            <a:ext cx="914400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2900" indent="-342900" algn="l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работников ученой части происходят ошибки в работе с модулем Студенческой почты в программе АСАВ</a:t>
            </a:r>
          </a:p>
          <a:p>
            <a:pPr marL="702900" indent="-342900" algn="l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работников учебной части возникли вопросы и необходима консультация</a:t>
            </a:r>
          </a:p>
          <a:p>
            <a:pPr marL="1080000" algn="l"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обратиться в службу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22222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@hse.ru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оформив заявку по телефону или почтовым сообщением, подробно описав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проблему, приложив снимок экрана ошибки.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2961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КУДА ОБРАЩАТЬСЯ В СЛУЧАЕ ВОЗНИКНОВЕНИЯ ВОПРОСОВ  И ОШИБОК В РАБОТЕ СЕРВИСА СТУДЕНЧЕСКОЙ ПОЧТЫ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0" y="2492896"/>
            <a:ext cx="914400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l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информирования студентов по их обращениям о работе сервиса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ВШЭ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организован: </a:t>
            </a:r>
          </a:p>
          <a:p>
            <a:pPr marL="360000" algn="l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поддержки студентов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edusupport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hse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Студенческой почты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0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87326" cy="194421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 создать новый почтовый ящик Студенческой почты?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892480" cy="1190018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работы: необходимо запустить программу АСАВ и открыть форму: Студенты – личные данные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1440"/>
            <a:ext cx="3215136" cy="434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6529938" cy="341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3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892480" cy="909862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у студента ящика Студенческой почты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132856"/>
            <a:ext cx="8640960" cy="453650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ru-RU" sz="20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gradFill flip="none" rotWithShape="1">
            <a:gsLst>
              <a:gs pos="92000">
                <a:srgbClr val="0070C0">
                  <a:lumMod val="7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24" cy="11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3214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Студенческая почта ВШЭ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692696"/>
            <a:ext cx="77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Национальный исследовательский университет «Высшая школа экономики»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640960" cy="45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2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14605</TotalTime>
  <Words>2599</Words>
  <Application>Microsoft Office PowerPoint</Application>
  <PresentationFormat>Экран (4:3)</PresentationFormat>
  <Paragraphs>352</Paragraphs>
  <Slides>63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Студенческая почта ВШЭ</vt:lpstr>
      <vt:lpstr>Что такое Студенческая почта ВШЭ</vt:lpstr>
      <vt:lpstr>Информация о службе Студенческой почты ВШЭ</vt:lpstr>
      <vt:lpstr>Основные функции поддержки работы сервиса Студенческой почты ВШЭ со стороны ДИТ</vt:lpstr>
      <vt:lpstr>Как сотрудники учебной части могут помочь студентам начать работу с сервисом студенческой почты ВШЭ? </vt:lpstr>
      <vt:lpstr>Для того чтобы студенты ВШЭ могли начала работу с сервисом Студенческой почты, сотрудникам учебных частей необходимо:</vt:lpstr>
      <vt:lpstr>Как создать новый почтовый ящик Студенческой почты?</vt:lpstr>
      <vt:lpstr>Для начала работы: необходимо запустить программу АСАВ и открыть форму: Студенты – личные данные </vt:lpstr>
      <vt:lpstr>Проверить наличие у студента ящика Студенческой почты </vt:lpstr>
      <vt:lpstr>Проверить наличие у группы студентов ящиков Студенческой почты </vt:lpstr>
      <vt:lpstr>Внимание !</vt:lpstr>
      <vt:lpstr>Выбрать студентов, для которых необходимо создать электронные ящики Студенческой почты </vt:lpstr>
      <vt:lpstr>Вызвать контекстное меню и выбрать пункт:  Действия со студенческой почтой    Создать адрес электронной почты</vt:lpstr>
      <vt:lpstr>Дождаться выполнения процесса Создания почтовых ящиков и Ознакомиться с результатами в диалоговом окне Итогового сообщения программы АСАВ. </vt:lpstr>
      <vt:lpstr>Завершить создание ящиков Студенческой почты</vt:lpstr>
      <vt:lpstr>Проверка наличия адресов Студенческой почты</vt:lpstr>
      <vt:lpstr>Где можно найти руководство по работе с модулем Студенческой почты программы АСАВ?</vt:lpstr>
      <vt:lpstr>Что такое имя Студенческой почты?</vt:lpstr>
      <vt:lpstr>Что такое имя ящика Студенческой почты?</vt:lpstr>
      <vt:lpstr>Как формируются имена ящиков Студенческой почты?</vt:lpstr>
      <vt:lpstr>Примеры формирования имени почтового ящика</vt:lpstr>
      <vt:lpstr>Возможные ошибки и проблемы с латинским написанием имен почтовых ящиков</vt:lpstr>
      <vt:lpstr>Можно ли исправить ошибки в латинском написании имен почтовых ящиков?</vt:lpstr>
      <vt:lpstr>Что такое пароль по умолчанию  Студенческой почты?</vt:lpstr>
      <vt:lpstr>Что такое пароли по умолчанию сервиса Студенческой почты</vt:lpstr>
      <vt:lpstr>Какой пароль по умолчанию присваивается ящикам Студенческой почты программой АСАВ?</vt:lpstr>
      <vt:lpstr>Какой пароль по умолчанию присваивается ящикам Студенческой почты программой АСАВ?</vt:lpstr>
      <vt:lpstr>Какой пароль по умолчанию присваивается ящикам Студенческой почты программой АСАВ?</vt:lpstr>
      <vt:lpstr>Как начать студенту работу с сервисом Студенческой почты?</vt:lpstr>
      <vt:lpstr>Как начать работать студенту с сервисом Студенческой почты?</vt:lpstr>
      <vt:lpstr>Как войти на сервер Студенческой почты?</vt:lpstr>
      <vt:lpstr>Как войти в Студенческую почту?</vt:lpstr>
      <vt:lpstr>Окно сервиса Студенческой почты</vt:lpstr>
      <vt:lpstr>Какие программы позволяют студенту работать с сервисами Студенческой почты?</vt:lpstr>
      <vt:lpstr>Для чего нужна процедура первого входа на сервер Студенческой почты ?</vt:lpstr>
      <vt:lpstr>Для чего нужна процедура Первого входа в сервисе Студенческой почты?</vt:lpstr>
      <vt:lpstr>Диалоговое окно смены пароля</vt:lpstr>
      <vt:lpstr>Основные ошибки допускаемые при выполнении процедуры Первого входа на сервере Студенческой почты?</vt:lpstr>
      <vt:lpstr>Основные ошибки допускаемые при выполнении процедуры Первого входа на сервере Студенческой почты?</vt:lpstr>
      <vt:lpstr>Почему не подходят пароли сервиса LMS к Студенческой почте и на оборот?</vt:lpstr>
      <vt:lpstr>Порядок регистрации студентов в сервисах LMS и Студенческая почта?</vt:lpstr>
      <vt:lpstr>Почему у студента не подходит пароль к Студенческой почте при повторном входе или не работает Outlook?</vt:lpstr>
      <vt:lpstr>Как сотрудники учебной части могут помочь студентам восстановить пароль доступа к почтовому ящику студенческой почты?</vt:lpstr>
      <vt:lpstr>В КАКИХ СЛУЧАЯХ ТРЕБУЕТЬСЯ ВОССТАНАВЛИВАТЬ ПАРОЛЬ ПО УМОЛЧАНИЮ ОТ ЯЩИКОВ СТУДЕНЧЕСКОЙ ПОЧТЫ?</vt:lpstr>
      <vt:lpstr>КАК СТУДЕНТ МОЖЕТ ВОССТАНОВИТЬ ПАРОЛЬ ПО УМОЛЧАНИЮ ОТ ЯЩИКОВ СТУДЕНЧЕСКОЙ ПОЧТЫ?</vt:lpstr>
      <vt:lpstr>КАК СОТРУДНИКИ УЧЕБНОЙ ЧАСТИ МОГУТ ПОМОЧЬ СТУДЕНТАМ ВОССТАНОВИТЬ ПАРОЛЬ ДОСТУПА К ПОЧТОВОМУ ЯЩИКУ СТУДЕНЧЕСКОЙ ПОЧТЫ ВШЭ?</vt:lpstr>
      <vt:lpstr>ГДЕ СОТРУДНИКИ УЧЕБНЫХ ЧАСТЕЙ  МОГУТ  ОЗНАКОМИТЬСЯ С ИНСТРУКЦИЕЙ ПО ВОССТАНОВЛЕНИЮ ПАРОЛЯ ДОСТУПА К ПОЧТОВОМУ ЯЩИКУ СТУДЕНЧЕСКОЙ ПОЧТЫ ВШЭ?</vt:lpstr>
      <vt:lpstr>КАК ВОССТАНОВИТЬ ПАРОЛЬ ПО УМОЛЧАНИЮ ДЛЯ ЯЩИКА СТУДЕНЧЕСКОЙ ПОЧТЫ?</vt:lpstr>
      <vt:lpstr>Для начала работы: необходимо запустить программу АСАВ и открыть форму: Студенты – личные данные </vt:lpstr>
      <vt:lpstr>Выбрать студентов для которых необходимо восстановить  пароль по умолчанию для ящиков Студенческой почты </vt:lpstr>
      <vt:lpstr>Вызвать контекстное меню и выбрать пункт:  Действия со студенческой почтой    Восстановить пароль</vt:lpstr>
      <vt:lpstr>Дождаться выполнения процесса Восстановления пароля по умолчанию и Ознакомиться с результатами в диалоговом окне Итогового сообщения программы АСАВ. </vt:lpstr>
      <vt:lpstr>Завершить Восстановление паролей по умолчанию для ящиков Студенческой почты</vt:lpstr>
      <vt:lpstr>Ошибки допускаемые при Восстановление паролей по умолчанию для ящиков Студенческой почты</vt:lpstr>
      <vt:lpstr>КАК ОРГАНИЗОВАТЬ АДРЕСНУЮ ПОЧТОВУЮ РАССЫЛКУ СТУДЕНТАМ ИСПОЛЬЗУЯ ПРОГРАММУ АСАВ, МОДУЛЬ СТУДЕНЧЕСКОЙ ПОЧТЫ?</vt:lpstr>
      <vt:lpstr>НА КАКИЕ АДРЕСА ВОЗМОЖНА ПОЧТОВАЯ РАССЫЛКА СТУДЕНТАМ ИЗ ПРОГРАММЫ АСАВ?</vt:lpstr>
      <vt:lpstr>ПОРЯДОК ДЕЙСТВИЙ ДЛЯ ОРГАНИЗАЦИИ ПОЧТОВОЙ РАСЫЛКИ </vt:lpstr>
      <vt:lpstr>ПОРЯДОК ДЕЙСТВИЙ ДЛЯ ОРГАНИЗАЦИИ ПОЧТОВОЙ РАСЫЛКИ </vt:lpstr>
      <vt:lpstr>ПОРЯДОК ДЕЙСТВИЙ ДЛЯ ОРГАНИЗАЦИИ ПОЧТОВОЙ РАСЫЛКИ </vt:lpstr>
      <vt:lpstr>ГДЕ ПОСМОТРЕТЬ СПРАВОЧНУЮ ИНФОРМАЦИЮ О РАБОТЕ  СЕРВИСА СТУДЕНЧЕСКОЙ ПОЧТЫ?</vt:lpstr>
      <vt:lpstr>ИНОРМАЦИОННАЯ СТРАНИЦА СЕРВИСА СТУДЕНЧЕСКОЙ ПОЧТЫ</vt:lpstr>
      <vt:lpstr>КУДА ОБРАЩАТЬСЯ В СЛУЧАЕ ВОЗНИКНОВЕНИЯ ВОПРОСОВ  И ОШИБОК В РАБОТЕ СЕРВИСА СТУДЕНЧЕСКОЙ ПОЧТЫ</vt:lpstr>
      <vt:lpstr>КУДА ОБРАЩАТЬСЯ В СЛУЧАЕ ВОЗНИКНОВЕНИЯ ВОПРОСОВ  И ОШИБОК В РАБОТЕ СЕРВИСА СТУДЕНЧЕСКОЙ ПОЧТЫ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Студенческая почта ВШЭ</dc:title>
  <dc:creator>HSE</dc:creator>
  <cp:lastModifiedBy>HSE</cp:lastModifiedBy>
  <cp:revision>196</cp:revision>
  <dcterms:created xsi:type="dcterms:W3CDTF">2013-10-21T09:40:35Z</dcterms:created>
  <dcterms:modified xsi:type="dcterms:W3CDTF">2013-10-31T13:17:59Z</dcterms:modified>
</cp:coreProperties>
</file>